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obile"/>
      <p:regular r:id="rId20"/>
      <p:bold r:id="rId21"/>
      <p:italic r:id="rId22"/>
      <p:boldItalic r:id="rId23"/>
    </p:embeddedFont>
    <p:embeddedFont>
      <p:font typeface="Alexandria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bile-regular.fntdata"/><Relationship Id="rId22" Type="http://schemas.openxmlformats.org/officeDocument/2006/relationships/font" Target="fonts/Nobile-italic.fntdata"/><Relationship Id="rId21" Type="http://schemas.openxmlformats.org/officeDocument/2006/relationships/font" Target="fonts/Nobile-bold.fntdata"/><Relationship Id="rId24" Type="http://schemas.openxmlformats.org/officeDocument/2006/relationships/font" Target="fonts/Alexandria-regular.fntdata"/><Relationship Id="rId23" Type="http://schemas.openxmlformats.org/officeDocument/2006/relationships/font" Target="fonts/Nobile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Alexandri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8922cddc8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8922cddc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Start: Set up memory boxes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Loop: Show potato and check for tosses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tossed: Add 1 to counter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Check: Is counter = secret number?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YES: Game Over! You're OUT!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8ee0f8bb44_0_30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38ee0f8bb44_0_30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38ee0f8bb44_0_30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8ee0f8bb44_0_1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8ee0f8bb44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is the project you will start with has combination of all the concepts with be using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8ee0f8bb44_0_47:notes"/>
          <p:cNvSpPr/>
          <p:nvPr>
            <p:ph idx="2" type="sldImg"/>
          </p:nvPr>
        </p:nvSpPr>
        <p:spPr>
          <a:xfrm>
            <a:off x="571500" y="714375"/>
            <a:ext cx="45720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38ee0f8bb44_0_47:notes"/>
          <p:cNvSpPr txBox="1"/>
          <p:nvPr>
            <p:ph idx="1" type="body"/>
          </p:nvPr>
        </p:nvSpPr>
        <p:spPr>
          <a:xfrm>
            <a:off x="571500" y="2750344"/>
            <a:ext cx="45720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900" lIns="69850" spcFirstLastPara="1" rIns="69850" wrap="square" tIns="34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8ee0f8bb44_0_47:notes"/>
          <p:cNvSpPr txBox="1"/>
          <p:nvPr>
            <p:ph idx="12" type="sldNum"/>
          </p:nvPr>
        </p:nvSpPr>
        <p:spPr>
          <a:xfrm>
            <a:off x="3237178" y="5428258"/>
            <a:ext cx="24765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900" lIns="69850" spcFirstLastPara="1" rIns="69850" wrap="square" tIns="349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100"/>
              <a:t>‹#›</a:t>
            </a:fld>
            <a:endParaRPr sz="11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loop makes BOLT repeat actions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Show potato picture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Spin slowly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 if tossed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going UNTIL time's up!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BOLT has a special sensor inside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feels when you shake or toss it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 = 1 (sitting still)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Tossed = More than 2 (moving fast!)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C73E6"/>
          </a:solidFill>
          <a:ln>
            <a:noFill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3" name="Google Shape;83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807471" cy="192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C73E6"/>
          </a:solidFill>
          <a:ln>
            <a:noFill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7" name="Google Shape;87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24509" y="4843463"/>
            <a:ext cx="807471" cy="192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9F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hyperlink" Target="https://docs.google.com/presentation/d/14IIOOR0WUa0frH_bv4BFWJcZwMFri8ayGpKlBbpJ4ZA/edit?usp=sharing" TargetMode="External"/><Relationship Id="rId5" Type="http://schemas.openxmlformats.org/officeDocument/2006/relationships/hyperlink" Target="https://wayground.com/admin/assessment/68e2420ce6de177e9a54c222?source=lesson_share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5" title="Screenshot 2025-10-05 at 17.05.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541" y="2112625"/>
            <a:ext cx="6736824" cy="15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/>
        </p:nvSpPr>
        <p:spPr>
          <a:xfrm>
            <a:off x="736000" y="245325"/>
            <a:ext cx="7994400" cy="18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didn't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do this lesson yesterday i did </a:t>
            </a:r>
            <a:r>
              <a:rPr lang="en-US" sz="20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this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instead on the local editor. 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still did the quiz below -FYI Last 5 questions are about this lesson so edit out if don’t do lesson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u="sng">
                <a:solidFill>
                  <a:srgbClr val="2200CC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https://wayground.com/admin/assessment/68e2420ce6de177e9a54c222?source=lesson_share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/>
        </p:nvSpPr>
        <p:spPr>
          <a:xfrm>
            <a:off x="-934936" y="-77875"/>
            <a:ext cx="6600300" cy="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00" u="none" cap="none" strike="noStrike">
                <a:solidFill>
                  <a:srgbClr val="2196F3"/>
                </a:solidFill>
                <a:latin typeface="Calibri"/>
                <a:ea typeface="Calibri"/>
                <a:cs typeface="Calibri"/>
                <a:sym typeface="Calibri"/>
              </a:rPr>
              <a:t>How the Game Works</a:t>
            </a:r>
            <a:endParaRPr sz="500"/>
          </a:p>
        </p:txBody>
      </p:sp>
      <p:sp>
        <p:nvSpPr>
          <p:cNvPr id="169" name="Google Shape;169;p24"/>
          <p:cNvSpPr txBox="1"/>
          <p:nvPr/>
        </p:nvSpPr>
        <p:spPr>
          <a:xfrm>
            <a:off x="-4648200" y="1028700"/>
            <a:ext cx="411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4" title="Screenshot 2025-10-05 at 11.15.1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048" y="647431"/>
            <a:ext cx="1091161" cy="4323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 title="Screenshot 2025-10-05 at 16.20.3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15240" y="566374"/>
            <a:ext cx="2336683" cy="4646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381000" y="-22612"/>
            <a:ext cx="6513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196F3"/>
              </a:buClr>
              <a:buSzPts val="4400"/>
              <a:buFont typeface="Calibri"/>
              <a:buNone/>
            </a:pPr>
            <a:r>
              <a:rPr lang="en-US" sz="4400">
                <a:solidFill>
                  <a:srgbClr val="2196F3"/>
                </a:solidFill>
              </a:rPr>
              <a:t>Building Your Game - Part 1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152400" y="933450"/>
            <a:ext cx="3391800" cy="27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Create two variables 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Set tossNumber to 0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Set expireNumber to random (3-10)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Start the loop!</a:t>
            </a:r>
            <a:endParaRPr sz="2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78" name="Google Shape;178;p25" title="Screenshot 2025-10-05 at 16.33.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950" y="857254"/>
            <a:ext cx="5236074" cy="39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5"/>
          <p:cNvSpPr txBox="1"/>
          <p:nvPr/>
        </p:nvSpPr>
        <p:spPr>
          <a:xfrm>
            <a:off x="152400" y="3327797"/>
            <a:ext cx="30000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766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</a:pPr>
            <a:r>
              <a:rPr lang="en-US" sz="216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Inside loop: Show potato animation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type="title"/>
          </p:nvPr>
        </p:nvSpPr>
        <p:spPr>
          <a:xfrm>
            <a:off x="11975" y="171319"/>
            <a:ext cx="53529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196F3"/>
              </a:buClr>
              <a:buSzPts val="3960"/>
              <a:buFont typeface="Calibri"/>
              <a:buNone/>
            </a:pPr>
            <a:r>
              <a:rPr lang="en-US" sz="3459">
                <a:solidFill>
                  <a:srgbClr val="2196F3"/>
                </a:solidFill>
              </a:rPr>
              <a:t>Building Your Game - Part 2</a:t>
            </a:r>
            <a:endParaRPr sz="3459"/>
          </a:p>
        </p:txBody>
      </p:sp>
      <p:sp>
        <p:nvSpPr>
          <p:cNvPr id="185" name="Google Shape;185;p26"/>
          <p:cNvSpPr txBox="1"/>
          <p:nvPr>
            <p:ph idx="1" type="body"/>
          </p:nvPr>
        </p:nvSpPr>
        <p:spPr>
          <a:xfrm>
            <a:off x="381000" y="1028700"/>
            <a:ext cx="3118200" cy="3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80"/>
          </a:p>
          <a:p>
            <a:pPr indent="-327660" lvl="0" marL="3429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</a:pPr>
            <a:r>
              <a:rPr lang="en-US" sz="2160"/>
              <a:t>Check if accelerometer &gt; 2 (g)</a:t>
            </a:r>
            <a:endParaRPr sz="2480"/>
          </a:p>
          <a:p>
            <a:pPr indent="-327660" lvl="0" marL="3429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</a:pPr>
            <a:r>
              <a:rPr lang="en-US" sz="2160"/>
              <a:t>If tossed: Play sound, flash, add +1</a:t>
            </a:r>
            <a:endParaRPr sz="2480"/>
          </a:p>
          <a:p>
            <a:pPr indent="-251459" lvl="0" marL="3429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60"/>
              <a:buChar char="•"/>
            </a:pPr>
            <a:r>
              <a:rPr lang="en-US" sz="2160"/>
              <a:t>C</a:t>
            </a:r>
            <a:r>
              <a:rPr lang="en-US" sz="2460"/>
              <a:t>h</a:t>
            </a:r>
            <a:r>
              <a:rPr lang="en-US" sz="2160"/>
              <a:t>eck if tossNumber = expireNumber</a:t>
            </a:r>
            <a:endParaRPr sz="2480"/>
          </a:p>
          <a:p>
            <a:pPr indent="-327660" lvl="0" marL="342900" rtl="0" algn="l">
              <a:lnSpc>
                <a:spcPct val="8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60"/>
              <a:buChar char="•"/>
            </a:pPr>
            <a:r>
              <a:rPr lang="en-US" sz="2160"/>
              <a:t>If equal: Exit loop and show "OUT!"</a:t>
            </a:r>
            <a:endParaRPr sz="2480"/>
          </a:p>
        </p:txBody>
      </p:sp>
      <p:pic>
        <p:nvPicPr>
          <p:cNvPr id="186" name="Google Shape;186;p26" title="Screenshot 2025-10-05 at 16.34.1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0907" y="1017150"/>
            <a:ext cx="2858612" cy="388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type="title"/>
          </p:nvPr>
        </p:nvSpPr>
        <p:spPr>
          <a:xfrm>
            <a:off x="-12954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196F3"/>
              </a:buClr>
              <a:buSzPts val="4400"/>
              <a:buFont typeface="Calibri"/>
              <a:buNone/>
            </a:pPr>
            <a:r>
              <a:rPr lang="en-US" sz="4400">
                <a:solidFill>
                  <a:srgbClr val="2196F3"/>
                </a:solidFill>
              </a:rPr>
              <a:t>Make It Your Own!</a:t>
            </a:r>
            <a:endParaRPr/>
          </a:p>
        </p:txBody>
      </p:sp>
      <p:sp>
        <p:nvSpPr>
          <p:cNvPr id="192" name="Google Shape;192;p27"/>
          <p:cNvSpPr txBox="1"/>
          <p:nvPr>
            <p:ph idx="1" type="body"/>
          </p:nvPr>
        </p:nvSpPr>
        <p:spPr>
          <a:xfrm>
            <a:off x="457200" y="1200150"/>
            <a:ext cx="5892300" cy="22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Change the sounds and colors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Make it spin faster or slower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Change the random number range (1-20?)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Add a countdown timer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Create your own potato drawing!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196F3"/>
              </a:buClr>
              <a:buSzPts val="4400"/>
              <a:buFont typeface="Calibri"/>
              <a:buNone/>
            </a:pPr>
            <a:r>
              <a:rPr lang="en-US" sz="4400">
                <a:solidFill>
                  <a:srgbClr val="2196F3"/>
                </a:solidFill>
              </a:rPr>
              <a:t>What We Learned Today!</a:t>
            </a:r>
            <a:endParaRPr/>
          </a:p>
        </p:txBody>
      </p:sp>
      <p:sp>
        <p:nvSpPr>
          <p:cNvPr id="198" name="Google Shape;198;p28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Variables: Memory boxes that hold numbers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Loops: Repeat actions until something happens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Sensors: BOLT can feel movement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If-Then: Make decisions in code</a:t>
            </a:r>
            <a:endParaRPr/>
          </a:p>
          <a:p>
            <a:pPr indent="-34290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Random Numbers: Surprise every time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2CC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9" name="Google Shape;9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571750" cy="3857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100" name="Google Shape;10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7180" y="1418779"/>
            <a:ext cx="2305920" cy="1729458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/>
          <p:nvPr/>
        </p:nvSpPr>
        <p:spPr>
          <a:xfrm>
            <a:off x="3544125" y="591310"/>
            <a:ext cx="35442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B1B27"/>
              </a:buClr>
              <a:buSzPts val="3100"/>
              <a:buFont typeface="Alexandria"/>
              <a:buNone/>
            </a:pPr>
            <a:r>
              <a:rPr b="0" i="0" lang="en-US" sz="3100" u="none" cap="none" strike="noStrike">
                <a:solidFill>
                  <a:srgbClr val="1B1B27"/>
                </a:solidFill>
                <a:latin typeface="Alexandria"/>
                <a:ea typeface="Alexandria"/>
                <a:cs typeface="Alexandria"/>
                <a:sym typeface="Alexandria"/>
              </a:rPr>
              <a:t>Hot BOLTato Game</a:t>
            </a:r>
            <a:endParaRPr b="0" i="0" sz="3100" u="none" cap="none" strike="noStrike"/>
          </a:p>
        </p:txBody>
      </p:sp>
      <p:pic>
        <p:nvPicPr>
          <p:cNvPr id="102" name="Google Shape;102;p16" title="Screenshot 2025-10-05 at 16.38.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7525" y="2010460"/>
            <a:ext cx="46101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7" title="Screenshot 2025-10-05 at 16.38.5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850" y="227425"/>
            <a:ext cx="6701224" cy="453507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7"/>
          <p:cNvSpPr txBox="1"/>
          <p:nvPr/>
        </p:nvSpPr>
        <p:spPr>
          <a:xfrm>
            <a:off x="-574074" y="-99050"/>
            <a:ext cx="4115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2196F3"/>
                </a:solidFill>
                <a:latin typeface="Calibri"/>
                <a:ea typeface="Calibri"/>
                <a:cs typeface="Calibri"/>
                <a:sym typeface="Calibri"/>
              </a:rPr>
              <a:t>Starter Pack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/>
          <p:nvPr/>
        </p:nvSpPr>
        <p:spPr>
          <a:xfrm>
            <a:off x="496119" y="1215703"/>
            <a:ext cx="2622900" cy="1677000"/>
          </a:xfrm>
          <a:prstGeom prst="roundRect">
            <a:avLst>
              <a:gd fmla="val 3551" name="adj"/>
            </a:avLst>
          </a:prstGeom>
          <a:solidFill>
            <a:srgbClr val="D2DDF9"/>
          </a:solidFill>
          <a:ln cap="flat" cmpd="sng" w="6625">
            <a:solidFill>
              <a:srgbClr val="B8C3D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63500" lIns="63500" spcFirstLastPara="1" rIns="63500" wrap="square" tIns="635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642640" y="1362224"/>
            <a:ext cx="1772100" cy="2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500"/>
              <a:buFont typeface="Alexandria"/>
              <a:buNone/>
            </a:pPr>
            <a:r>
              <a:rPr b="1" i="0" lang="en-US" sz="1500" u="sng" cap="none" strike="noStrike">
                <a:solidFill>
                  <a:srgbClr val="404155"/>
                </a:solidFill>
                <a:latin typeface="Alexandria"/>
                <a:ea typeface="Alexandria"/>
                <a:cs typeface="Alexandria"/>
                <a:sym typeface="Alexandria"/>
              </a:rPr>
              <a:t>Number Variables</a:t>
            </a:r>
            <a:endParaRPr b="1" i="0" sz="1500" u="sng" cap="none" strike="noStrike"/>
          </a:p>
        </p:txBody>
      </p:sp>
      <p:sp>
        <p:nvSpPr>
          <p:cNvPr id="116" name="Google Shape;116;p18"/>
          <p:cNvSpPr/>
          <p:nvPr/>
        </p:nvSpPr>
        <p:spPr>
          <a:xfrm>
            <a:off x="642640" y="1668736"/>
            <a:ext cx="2329800" cy="4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1200"/>
              <a:buFont typeface="Nobile"/>
              <a:buNone/>
            </a:pPr>
            <a:r>
              <a:rPr b="0" i="0" lang="en-US" sz="18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Hold numeric values like counts and calculations</a:t>
            </a:r>
            <a:endParaRPr b="0" i="0" sz="1800" u="none" cap="none" strike="noStrike"/>
          </a:p>
        </p:txBody>
      </p:sp>
      <p:sp>
        <p:nvSpPr>
          <p:cNvPr id="117" name="Google Shape;117;p18"/>
          <p:cNvSpPr/>
          <p:nvPr/>
        </p:nvSpPr>
        <p:spPr>
          <a:xfrm>
            <a:off x="642640" y="2731294"/>
            <a:ext cx="23298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</a:pPr>
            <a:r>
              <a:t/>
            </a:r>
            <a:endParaRPr b="0" i="0" sz="1200" u="none" cap="none" strike="noStrike"/>
          </a:p>
        </p:txBody>
      </p:sp>
      <p:sp>
        <p:nvSpPr>
          <p:cNvPr id="118" name="Google Shape;118;p18"/>
          <p:cNvSpPr/>
          <p:nvPr/>
        </p:nvSpPr>
        <p:spPr>
          <a:xfrm>
            <a:off x="642640" y="3043163"/>
            <a:ext cx="2329800" cy="2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None/>
            </a:pPr>
            <a:r>
              <a:t/>
            </a:r>
            <a:endParaRPr b="0" i="0" sz="1200" u="none" cap="none" strike="noStrike"/>
          </a:p>
        </p:txBody>
      </p:sp>
      <p:sp>
        <p:nvSpPr>
          <p:cNvPr id="119" name="Google Shape;119;p18"/>
          <p:cNvSpPr/>
          <p:nvPr/>
        </p:nvSpPr>
        <p:spPr>
          <a:xfrm>
            <a:off x="3306001" y="1693075"/>
            <a:ext cx="40107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04155"/>
              </a:buClr>
              <a:buSzPts val="2100"/>
              <a:buFont typeface="Nobile"/>
              <a:buNone/>
            </a:pPr>
            <a:r>
              <a:rPr b="0" i="0" lang="en-US" sz="2100" u="none" cap="none" strike="noStrike">
                <a:solidFill>
                  <a:srgbClr val="404155"/>
                </a:solidFill>
                <a:highlight>
                  <a:srgbClr val="FFFF00"/>
                </a:highlight>
                <a:latin typeface="Nobile"/>
                <a:ea typeface="Nobile"/>
                <a:cs typeface="Nobile"/>
                <a:sym typeface="Nobile"/>
              </a:rPr>
              <a:t>tossNumber </a:t>
            </a:r>
            <a:r>
              <a:rPr b="0" i="0" lang="en-US" sz="2100" u="none" cap="none" strike="noStrike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tracks tosses </a:t>
            </a:r>
            <a:endParaRPr b="0" i="0" sz="2100" u="none" cap="none" strike="noStrike"/>
          </a:p>
        </p:txBody>
      </p:sp>
      <p:sp>
        <p:nvSpPr>
          <p:cNvPr id="120" name="Google Shape;120;p18"/>
          <p:cNvSpPr txBox="1"/>
          <p:nvPr/>
        </p:nvSpPr>
        <p:spPr>
          <a:xfrm>
            <a:off x="3353778" y="2189114"/>
            <a:ext cx="50835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9300" lIns="109300" spcFirstLastPara="1" rIns="109300" wrap="square" tIns="109300">
            <a:spAutoFit/>
          </a:bodyPr>
          <a:lstStyle/>
          <a:p>
            <a:pPr indent="0" lvl="0" marL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404155"/>
                </a:solidFill>
                <a:highlight>
                  <a:srgbClr val="FFFF00"/>
                </a:highlight>
                <a:latin typeface="Nobile"/>
                <a:ea typeface="Nobile"/>
                <a:cs typeface="Nobile"/>
                <a:sym typeface="Nobile"/>
              </a:rPr>
              <a:t>expireNumber</a:t>
            </a:r>
            <a:r>
              <a:rPr lang="en-US" sz="2100">
                <a:solidFill>
                  <a:srgbClr val="404155"/>
                </a:solidFill>
                <a:latin typeface="Nobile"/>
                <a:ea typeface="Nobile"/>
                <a:cs typeface="Nobile"/>
                <a:sym typeface="Nobile"/>
              </a:rPr>
              <a:t> sets elimination point</a:t>
            </a:r>
            <a:endParaRPr sz="2100">
              <a:solidFill>
                <a:schemeClr val="dk1"/>
              </a:solidFill>
            </a:endParaRPr>
          </a:p>
        </p:txBody>
      </p:sp>
      <p:pic>
        <p:nvPicPr>
          <p:cNvPr descr="preencoded.png" id="121" name="Google Shape;12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4370" y="2966976"/>
            <a:ext cx="3132032" cy="191017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-89475" y="-99050"/>
            <a:ext cx="4566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2196F3"/>
                </a:solidFill>
                <a:latin typeface="Calibri"/>
                <a:ea typeface="Calibri"/>
                <a:cs typeface="Calibri"/>
                <a:sym typeface="Calibri"/>
              </a:rPr>
              <a:t>Creating Variables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/>
        </p:nvSpPr>
        <p:spPr>
          <a:xfrm>
            <a:off x="457200" y="205740"/>
            <a:ext cx="8229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9"/>
          <p:cNvSpPr txBox="1"/>
          <p:nvPr/>
        </p:nvSpPr>
        <p:spPr>
          <a:xfrm>
            <a:off x="-4648200" y="1028700"/>
            <a:ext cx="411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9" title="Screenshot 2025-10-05 at 16.11.17.png"/>
          <p:cNvPicPr preferRelativeResize="0"/>
          <p:nvPr/>
        </p:nvPicPr>
        <p:blipFill rotWithShape="1">
          <a:blip r:embed="rId3">
            <a:alphaModFix/>
          </a:blip>
          <a:srcRect b="5231" l="3176" r="28368" t="0"/>
          <a:stretch/>
        </p:blipFill>
        <p:spPr>
          <a:xfrm>
            <a:off x="152153" y="1028700"/>
            <a:ext cx="4472065" cy="28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 title="Screenshot 2025-10-05 at 16.42.48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6800" y="894540"/>
            <a:ext cx="3818275" cy="1781862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/>
        </p:nvSpPr>
        <p:spPr>
          <a:xfrm>
            <a:off x="-89475" y="-99050"/>
            <a:ext cx="5025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2196F3"/>
                </a:solidFill>
                <a:latin typeface="Calibri"/>
                <a:ea typeface="Calibri"/>
                <a:cs typeface="Calibri"/>
                <a:sym typeface="Calibri"/>
              </a:rPr>
              <a:t>Setting up Variables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/>
        </p:nvSpPr>
        <p:spPr>
          <a:xfrm>
            <a:off x="-4800600" y="952688"/>
            <a:ext cx="411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0" title="Screenshot 2025-10-05 at 11.17.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77" y="716264"/>
            <a:ext cx="4014170" cy="3558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 title="Screenshot 2025-10-05 at 16.24.52.png"/>
          <p:cNvPicPr preferRelativeResize="0"/>
          <p:nvPr/>
        </p:nvPicPr>
        <p:blipFill rotWithShape="1">
          <a:blip r:embed="rId4">
            <a:alphaModFix/>
          </a:blip>
          <a:srcRect b="55101" l="0" r="0" t="16009"/>
          <a:stretch/>
        </p:blipFill>
        <p:spPr>
          <a:xfrm>
            <a:off x="4160525" y="980325"/>
            <a:ext cx="4831075" cy="1617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 txBox="1"/>
          <p:nvPr/>
        </p:nvSpPr>
        <p:spPr>
          <a:xfrm>
            <a:off x="-241875" y="-99050"/>
            <a:ext cx="4831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2196F3"/>
                </a:solidFill>
                <a:latin typeface="Calibri"/>
                <a:ea typeface="Calibri"/>
                <a:cs typeface="Calibri"/>
                <a:sym typeface="Calibri"/>
              </a:rPr>
              <a:t>Using Loop Until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/>
        </p:nvSpPr>
        <p:spPr>
          <a:xfrm>
            <a:off x="-4800600" y="994856"/>
            <a:ext cx="411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1" title="Screenshot 2025-10-05 at 11.17.59.png"/>
          <p:cNvPicPr preferRelativeResize="0"/>
          <p:nvPr/>
        </p:nvPicPr>
        <p:blipFill rotWithShape="1">
          <a:blip r:embed="rId3">
            <a:alphaModFix/>
          </a:blip>
          <a:srcRect b="0" l="0" r="0" t="3938"/>
          <a:stretch/>
        </p:blipFill>
        <p:spPr>
          <a:xfrm>
            <a:off x="71500" y="497000"/>
            <a:ext cx="3890301" cy="375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1" title="Screenshot 2025-10-05 at 16.30.0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0398" y="616026"/>
            <a:ext cx="4198449" cy="255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1"/>
          <p:cNvSpPr txBox="1"/>
          <p:nvPr/>
        </p:nvSpPr>
        <p:spPr>
          <a:xfrm>
            <a:off x="-89475" y="-99050"/>
            <a:ext cx="3747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rgbClr val="2196F3"/>
                </a:solidFill>
                <a:latin typeface="Calibri"/>
                <a:ea typeface="Calibri"/>
                <a:cs typeface="Calibri"/>
                <a:sym typeface="Calibri"/>
              </a:rPr>
              <a:t>Using Sensors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/>
        </p:nvSpPr>
        <p:spPr>
          <a:xfrm>
            <a:off x="93750" y="-99050"/>
            <a:ext cx="4173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2196F3"/>
                </a:solidFill>
                <a:latin typeface="Calibri"/>
                <a:ea typeface="Calibri"/>
                <a:cs typeface="Calibri"/>
                <a:sym typeface="Calibri"/>
              </a:rPr>
              <a:t>If-Then Decisions</a:t>
            </a:r>
            <a:endParaRPr/>
          </a:p>
        </p:txBody>
      </p:sp>
      <p:sp>
        <p:nvSpPr>
          <p:cNvPr id="153" name="Google Shape;153;p22"/>
          <p:cNvSpPr txBox="1"/>
          <p:nvPr/>
        </p:nvSpPr>
        <p:spPr>
          <a:xfrm>
            <a:off x="-4876800" y="1028700"/>
            <a:ext cx="411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2" title="Screenshot 2025-10-05 at 11.10.55.png"/>
          <p:cNvPicPr preferRelativeResize="0"/>
          <p:nvPr/>
        </p:nvPicPr>
        <p:blipFill rotWithShape="1">
          <a:blip r:embed="rId3">
            <a:alphaModFix/>
          </a:blip>
          <a:srcRect b="0" l="0" r="36394" t="0"/>
          <a:stretch/>
        </p:blipFill>
        <p:spPr>
          <a:xfrm>
            <a:off x="159175" y="691444"/>
            <a:ext cx="3845074" cy="41540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 title="Screenshot 2025-10-05 at 16.30.0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2623" y="958077"/>
            <a:ext cx="4558400" cy="277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/>
        </p:nvSpPr>
        <p:spPr>
          <a:xfrm>
            <a:off x="-606175" y="-99050"/>
            <a:ext cx="6245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00" u="none" cap="none" strike="noStrike">
                <a:solidFill>
                  <a:srgbClr val="2196F3"/>
                </a:solidFill>
                <a:latin typeface="Calibri"/>
                <a:ea typeface="Calibri"/>
                <a:cs typeface="Calibri"/>
                <a:sym typeface="Calibri"/>
              </a:rPr>
              <a:t>Counting Each Toss</a:t>
            </a:r>
            <a:endParaRPr/>
          </a:p>
        </p:txBody>
      </p:sp>
      <p:sp>
        <p:nvSpPr>
          <p:cNvPr id="161" name="Google Shape;161;p23"/>
          <p:cNvSpPr txBox="1"/>
          <p:nvPr/>
        </p:nvSpPr>
        <p:spPr>
          <a:xfrm>
            <a:off x="-4191000" y="1028700"/>
            <a:ext cx="411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3" title="Screenshot 2025-10-05 at 11.16.13.png"/>
          <p:cNvPicPr preferRelativeResize="0"/>
          <p:nvPr/>
        </p:nvPicPr>
        <p:blipFill rotWithShape="1">
          <a:blip r:embed="rId3">
            <a:alphaModFix/>
          </a:blip>
          <a:srcRect b="0" l="0" r="0" t="7209"/>
          <a:stretch/>
        </p:blipFill>
        <p:spPr>
          <a:xfrm>
            <a:off x="449550" y="612600"/>
            <a:ext cx="6061074" cy="449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3" title="Screenshot 2025-10-05 at 16.31.1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2200" y="1124700"/>
            <a:ext cx="4724678" cy="76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